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91" r:id="rId4"/>
  </p:sldMasterIdLst>
  <p:notesMasterIdLst>
    <p:notesMasterId r:id="rId13"/>
  </p:notesMasterIdLst>
  <p:handoutMasterIdLst>
    <p:handoutMasterId r:id="rId14"/>
  </p:handoutMasterIdLst>
  <p:sldIdLst>
    <p:sldId id="312" r:id="rId5"/>
    <p:sldId id="483" r:id="rId6"/>
    <p:sldId id="494" r:id="rId7"/>
    <p:sldId id="495" r:id="rId8"/>
    <p:sldId id="496" r:id="rId9"/>
    <p:sldId id="492" r:id="rId10"/>
    <p:sldId id="497" r:id="rId11"/>
    <p:sldId id="501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llen , Nick (CompoZed)" initials="" lastIdx="2" clrIdx="0"/>
  <p:cmAuthor id="1" name="Jenna Hopkins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7F1B"/>
    <a:srgbClr val="FAFF4D"/>
    <a:srgbClr val="CF9405"/>
    <a:srgbClr val="66B417"/>
    <a:srgbClr val="94FF30"/>
    <a:srgbClr val="C3FFA0"/>
    <a:srgbClr val="4A7F2A"/>
    <a:srgbClr val="627F50"/>
    <a:srgbClr val="5C9F34"/>
    <a:srgbClr val="0626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612" autoAdjust="0"/>
    <p:restoredTop sz="98695" autoAdjust="0"/>
  </p:normalViewPr>
  <p:slideViewPr>
    <p:cSldViewPr snapToGrid="0" snapToObjects="1">
      <p:cViewPr varScale="1">
        <p:scale>
          <a:sx n="150" d="100"/>
          <a:sy n="150" d="100"/>
        </p:scale>
        <p:origin x="132" y="48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5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A5B932-FEAA-0C4A-B54B-668C49E041A5}" type="datetimeFigureOut">
              <a:rPr lang="en-US" smtClean="0"/>
              <a:t>8/2/2018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FCDFE7-015B-0741-80BB-79E6E4CAC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9527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3647B2-9FA2-CF4B-807D-6CCD5AB4AC2F}" type="datetimeFigureOut">
              <a:rPr lang="en-US" smtClean="0"/>
              <a:t>8/2/2018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92E619-0576-FC4F-8843-369F6069B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2520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829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4547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6503" y="295513"/>
            <a:ext cx="7154420" cy="486026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426503" y="1436688"/>
            <a:ext cx="8260297" cy="3252543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3" hasCustomPrompt="1"/>
          </p:nvPr>
        </p:nvSpPr>
        <p:spPr>
          <a:xfrm>
            <a:off x="426503" y="781539"/>
            <a:ext cx="7153885" cy="312493"/>
          </a:xfrm>
        </p:spPr>
        <p:txBody>
          <a:bodyPr>
            <a:noAutofit/>
          </a:bodyPr>
          <a:lstStyle>
            <a:lvl1pPr algn="l">
              <a:defRPr sz="1600" i="1" baseline="0">
                <a:solidFill>
                  <a:srgbClr val="7F7F7F"/>
                </a:solidFill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Insert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740140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05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71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326607" y="2195939"/>
            <a:ext cx="2490787" cy="84931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Enter Title</a:t>
            </a:r>
            <a:endParaRPr lang="en-US" dirty="0"/>
          </a:p>
        </p:txBody>
      </p:sp>
      <p:sp>
        <p:nvSpPr>
          <p:cNvPr id="3" name="Snip Single Corner Rectangle 2"/>
          <p:cNvSpPr/>
          <p:nvPr userDrawn="1"/>
        </p:nvSpPr>
        <p:spPr>
          <a:xfrm>
            <a:off x="0" y="-14817"/>
            <a:ext cx="9160933" cy="5143500"/>
          </a:xfrm>
          <a:custGeom>
            <a:avLst/>
            <a:gdLst>
              <a:gd name="connsiteX0" fmla="*/ 0 w 9144000"/>
              <a:gd name="connsiteY0" fmla="*/ 0 h 5143500"/>
              <a:gd name="connsiteX1" fmla="*/ 6572250 w 9144000"/>
              <a:gd name="connsiteY1" fmla="*/ 0 h 5143500"/>
              <a:gd name="connsiteX2" fmla="*/ 9144000 w 9144000"/>
              <a:gd name="connsiteY2" fmla="*/ 2571750 h 5143500"/>
              <a:gd name="connsiteX3" fmla="*/ 9144000 w 9144000"/>
              <a:gd name="connsiteY3" fmla="*/ 5143500 h 5143500"/>
              <a:gd name="connsiteX4" fmla="*/ 0 w 9144000"/>
              <a:gd name="connsiteY4" fmla="*/ 5143500 h 5143500"/>
              <a:gd name="connsiteX5" fmla="*/ 0 w 9144000"/>
              <a:gd name="connsiteY5" fmla="*/ 0 h 5143500"/>
              <a:gd name="connsiteX0" fmla="*/ 0 w 9144000"/>
              <a:gd name="connsiteY0" fmla="*/ 0 h 5143500"/>
              <a:gd name="connsiteX1" fmla="*/ 4997450 w 9144000"/>
              <a:gd name="connsiteY1" fmla="*/ 16933 h 5143500"/>
              <a:gd name="connsiteX2" fmla="*/ 9144000 w 9144000"/>
              <a:gd name="connsiteY2" fmla="*/ 2571750 h 5143500"/>
              <a:gd name="connsiteX3" fmla="*/ 9144000 w 9144000"/>
              <a:gd name="connsiteY3" fmla="*/ 5143500 h 5143500"/>
              <a:gd name="connsiteX4" fmla="*/ 0 w 9144000"/>
              <a:gd name="connsiteY4" fmla="*/ 5143500 h 5143500"/>
              <a:gd name="connsiteX5" fmla="*/ 0 w 9144000"/>
              <a:gd name="connsiteY5" fmla="*/ 0 h 5143500"/>
              <a:gd name="connsiteX0" fmla="*/ 0 w 9144000"/>
              <a:gd name="connsiteY0" fmla="*/ 0 h 5143500"/>
              <a:gd name="connsiteX1" fmla="*/ 5369983 w 9144000"/>
              <a:gd name="connsiteY1" fmla="*/ 16933 h 5143500"/>
              <a:gd name="connsiteX2" fmla="*/ 9144000 w 9144000"/>
              <a:gd name="connsiteY2" fmla="*/ 2571750 h 5143500"/>
              <a:gd name="connsiteX3" fmla="*/ 9144000 w 9144000"/>
              <a:gd name="connsiteY3" fmla="*/ 5143500 h 5143500"/>
              <a:gd name="connsiteX4" fmla="*/ 0 w 9144000"/>
              <a:gd name="connsiteY4" fmla="*/ 5143500 h 5143500"/>
              <a:gd name="connsiteX5" fmla="*/ 0 w 9144000"/>
              <a:gd name="connsiteY5" fmla="*/ 0 h 5143500"/>
              <a:gd name="connsiteX0" fmla="*/ 0 w 9144000"/>
              <a:gd name="connsiteY0" fmla="*/ 0 h 5143500"/>
              <a:gd name="connsiteX1" fmla="*/ 5369983 w 9144000"/>
              <a:gd name="connsiteY1" fmla="*/ 16933 h 5143500"/>
              <a:gd name="connsiteX2" fmla="*/ 9144000 w 9144000"/>
              <a:gd name="connsiteY2" fmla="*/ 3003550 h 5143500"/>
              <a:gd name="connsiteX3" fmla="*/ 9144000 w 9144000"/>
              <a:gd name="connsiteY3" fmla="*/ 5143500 h 5143500"/>
              <a:gd name="connsiteX4" fmla="*/ 0 w 9144000"/>
              <a:gd name="connsiteY4" fmla="*/ 5143500 h 5143500"/>
              <a:gd name="connsiteX5" fmla="*/ 0 w 9144000"/>
              <a:gd name="connsiteY5" fmla="*/ 0 h 5143500"/>
              <a:gd name="connsiteX0" fmla="*/ 0 w 9160933"/>
              <a:gd name="connsiteY0" fmla="*/ 0 h 5143500"/>
              <a:gd name="connsiteX1" fmla="*/ 5369983 w 9160933"/>
              <a:gd name="connsiteY1" fmla="*/ 16933 h 5143500"/>
              <a:gd name="connsiteX2" fmla="*/ 9160933 w 9160933"/>
              <a:gd name="connsiteY2" fmla="*/ 2554816 h 5143500"/>
              <a:gd name="connsiteX3" fmla="*/ 9144000 w 9160933"/>
              <a:gd name="connsiteY3" fmla="*/ 5143500 h 5143500"/>
              <a:gd name="connsiteX4" fmla="*/ 0 w 9160933"/>
              <a:gd name="connsiteY4" fmla="*/ 5143500 h 5143500"/>
              <a:gd name="connsiteX5" fmla="*/ 0 w 9160933"/>
              <a:gd name="connsiteY5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60933" h="5143500">
                <a:moveTo>
                  <a:pt x="0" y="0"/>
                </a:moveTo>
                <a:lnTo>
                  <a:pt x="5369983" y="16933"/>
                </a:lnTo>
                <a:lnTo>
                  <a:pt x="9160933" y="2554816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solidFill>
            <a:srgbClr val="062657"/>
          </a:solidFill>
          <a:ln>
            <a:solidFill>
              <a:srgbClr val="06265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6" name="Right Triangle 5"/>
          <p:cNvSpPr/>
          <p:nvPr userDrawn="1"/>
        </p:nvSpPr>
        <p:spPr>
          <a:xfrm>
            <a:off x="5334002" y="10584"/>
            <a:ext cx="3835399" cy="2546349"/>
          </a:xfrm>
          <a:custGeom>
            <a:avLst/>
            <a:gdLst>
              <a:gd name="connsiteX0" fmla="*/ 0 w 3835399"/>
              <a:gd name="connsiteY0" fmla="*/ 2556933 h 2556933"/>
              <a:gd name="connsiteX1" fmla="*/ 0 w 3835399"/>
              <a:gd name="connsiteY1" fmla="*/ 0 h 2556933"/>
              <a:gd name="connsiteX2" fmla="*/ 3835399 w 3835399"/>
              <a:gd name="connsiteY2" fmla="*/ 2556933 h 2556933"/>
              <a:gd name="connsiteX3" fmla="*/ 0 w 3835399"/>
              <a:gd name="connsiteY3" fmla="*/ 2556933 h 2556933"/>
              <a:gd name="connsiteX0" fmla="*/ 533400 w 3835399"/>
              <a:gd name="connsiteY0" fmla="*/ 1456266 h 2556933"/>
              <a:gd name="connsiteX1" fmla="*/ 0 w 3835399"/>
              <a:gd name="connsiteY1" fmla="*/ 0 h 2556933"/>
              <a:gd name="connsiteX2" fmla="*/ 3835399 w 3835399"/>
              <a:gd name="connsiteY2" fmla="*/ 2556933 h 2556933"/>
              <a:gd name="connsiteX3" fmla="*/ 533400 w 3835399"/>
              <a:gd name="connsiteY3" fmla="*/ 1456266 h 2556933"/>
              <a:gd name="connsiteX0" fmla="*/ 533400 w 3835399"/>
              <a:gd name="connsiteY0" fmla="*/ 1456266 h 2556933"/>
              <a:gd name="connsiteX1" fmla="*/ 0 w 3835399"/>
              <a:gd name="connsiteY1" fmla="*/ 0 h 2556933"/>
              <a:gd name="connsiteX2" fmla="*/ 3835399 w 3835399"/>
              <a:gd name="connsiteY2" fmla="*/ 2556933 h 2556933"/>
              <a:gd name="connsiteX3" fmla="*/ 533400 w 3835399"/>
              <a:gd name="connsiteY3" fmla="*/ 1456266 h 2556933"/>
              <a:gd name="connsiteX0" fmla="*/ 533400 w 3835399"/>
              <a:gd name="connsiteY0" fmla="*/ 1456266 h 2556933"/>
              <a:gd name="connsiteX1" fmla="*/ 0 w 3835399"/>
              <a:gd name="connsiteY1" fmla="*/ 0 h 2556933"/>
              <a:gd name="connsiteX2" fmla="*/ 3835399 w 3835399"/>
              <a:gd name="connsiteY2" fmla="*/ 2556933 h 2556933"/>
              <a:gd name="connsiteX3" fmla="*/ 533400 w 3835399"/>
              <a:gd name="connsiteY3" fmla="*/ 1456266 h 2556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35399" h="2556933">
                <a:moveTo>
                  <a:pt x="533400" y="1456266"/>
                </a:moveTo>
                <a:lnTo>
                  <a:pt x="0" y="0"/>
                </a:lnTo>
                <a:lnTo>
                  <a:pt x="3835399" y="2556933"/>
                </a:lnTo>
                <a:cubicBezTo>
                  <a:pt x="2734733" y="2190044"/>
                  <a:pt x="2362199" y="1459088"/>
                  <a:pt x="533400" y="1456266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98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308CC4"/>
          </a:solidFill>
          <a:ln>
            <a:solidFill>
              <a:srgbClr val="308CC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326607" y="2195939"/>
            <a:ext cx="2490787" cy="84931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Enter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300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66B417"/>
          </a:solidFill>
          <a:ln>
            <a:solidFill>
              <a:srgbClr val="66B41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326607" y="2195939"/>
            <a:ext cx="2490787" cy="84931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Enter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267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66B41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08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326607" y="2195939"/>
            <a:ext cx="2490787" cy="84931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Enter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352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7033" y="1926974"/>
            <a:ext cx="5109935" cy="6200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60457" y="3125048"/>
            <a:ext cx="4223086" cy="1277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Rockwell"/>
                <a:cs typeface="Rockwel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7F7F7F"/>
                </a:solidFill>
                <a:latin typeface="Rockwell"/>
                <a:cs typeface="Rockwell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CompoZed_Logo_value01.pdf"/>
          <p:cNvPicPr>
            <a:picLocks noChangeAspect="1"/>
          </p:cNvPicPr>
          <p:nvPr userDrawn="1"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90237" y="-91137"/>
            <a:ext cx="1553763" cy="81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269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92" r:id="rId1"/>
    <p:sldLayoutId id="2147493493" r:id="rId2"/>
    <p:sldLayoutId id="2147493498" r:id="rId3"/>
    <p:sldLayoutId id="2147493506" r:id="rId4"/>
    <p:sldLayoutId id="2147493499" r:id="rId5"/>
    <p:sldLayoutId id="2147493500" r:id="rId6"/>
    <p:sldLayoutId id="2147493501" r:id="rId7"/>
    <p:sldLayoutId id="2147493505" r:id="rId8"/>
    <p:sldLayoutId id="2147493503" r:id="rId9"/>
    <p:sldLayoutId id="2147493504" r:id="rId10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Rockwell"/>
          <a:ea typeface="+mj-ea"/>
          <a:cs typeface="Rockwell"/>
        </a:defRPr>
      </a:lvl1pPr>
    </p:titleStyle>
    <p:bodyStyle>
      <a:lvl1pPr marL="0" indent="0" algn="ctr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>
              <a:lumMod val="85000"/>
              <a:lumOff val="15000"/>
            </a:schemeClr>
          </a:solidFill>
          <a:latin typeface="Rockwell"/>
          <a:ea typeface="+mn-ea"/>
          <a:cs typeface="Rockwel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2"/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2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2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93700" y="1542132"/>
            <a:ext cx="8356600" cy="1102519"/>
          </a:xfrm>
        </p:spPr>
        <p:txBody>
          <a:bodyPr/>
          <a:lstStyle/>
          <a:p>
            <a:br>
              <a:rPr lang="en-US" sz="2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Rockwell"/>
                <a:cs typeface="Rockwell"/>
              </a:rPr>
            </a:br>
            <a:r>
              <a:rPr lang="en-US" sz="3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Rockwell"/>
                <a:cs typeface="Rockwell"/>
              </a:rPr>
              <a:t>Service Offering - Example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2928322"/>
            <a:ext cx="6400800" cy="1314450"/>
          </a:xfrm>
        </p:spPr>
        <p:txBody>
          <a:bodyPr>
            <a:normAutofit/>
          </a:bodyPr>
          <a:lstStyle/>
          <a:p>
            <a:endParaRPr lang="en-US" sz="1800" b="1" dirty="0">
              <a:solidFill>
                <a:srgbClr val="5C9F34"/>
              </a:solidFill>
            </a:endParaRPr>
          </a:p>
          <a:p>
            <a:r>
              <a:rPr lang="en-US" sz="12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Rockwell"/>
                <a:cs typeface="Rockwell"/>
              </a:rPr>
              <a:t>Disclaimer: All examples contained within are purely for illustration and example purposes, no Service Offerings were harmed during the creation of this deck.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146163" y="930280"/>
            <a:ext cx="6851675" cy="3282941"/>
            <a:chOff x="1080504" y="748762"/>
            <a:chExt cx="6851675" cy="3282941"/>
          </a:xfrm>
        </p:grpSpPr>
        <p:grpSp>
          <p:nvGrpSpPr>
            <p:cNvPr id="12" name="Group 11"/>
            <p:cNvGrpSpPr/>
            <p:nvPr/>
          </p:nvGrpSpPr>
          <p:grpSpPr>
            <a:xfrm>
              <a:off x="1080504" y="748762"/>
              <a:ext cx="1078759" cy="1078759"/>
              <a:chOff x="1080504" y="-758035"/>
              <a:chExt cx="1078759" cy="1078759"/>
            </a:xfrm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1080504" y="-748662"/>
                <a:ext cx="1078759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 rot="16200000">
                <a:off x="541125" y="-218655"/>
                <a:ext cx="1078759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/>
            <p:cNvGrpSpPr/>
            <p:nvPr/>
          </p:nvGrpSpPr>
          <p:grpSpPr>
            <a:xfrm flipV="1">
              <a:off x="1080505" y="2952944"/>
              <a:ext cx="1078759" cy="1078759"/>
              <a:chOff x="1080504" y="-758035"/>
              <a:chExt cx="1078759" cy="1078759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1080504" y="-748662"/>
                <a:ext cx="1078759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 rot="16200000">
                <a:off x="541125" y="-218655"/>
                <a:ext cx="1078759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/>
          </p:nvGrpSpPr>
          <p:grpSpPr>
            <a:xfrm flipH="1">
              <a:off x="6853419" y="748762"/>
              <a:ext cx="1078759" cy="1078759"/>
              <a:chOff x="1080504" y="-758035"/>
              <a:chExt cx="1078759" cy="1078759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>
                <a:off x="1080504" y="-748662"/>
                <a:ext cx="1078759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 rot="16200000">
                <a:off x="541125" y="-218655"/>
                <a:ext cx="1078759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 flipH="1" flipV="1">
              <a:off x="6853420" y="2952944"/>
              <a:ext cx="1078759" cy="1078759"/>
              <a:chOff x="1080504" y="-758035"/>
              <a:chExt cx="1078759" cy="1078759"/>
            </a:xfrm>
          </p:grpSpPr>
          <p:cxnSp>
            <p:nvCxnSpPr>
              <p:cNvPr id="31" name="Straight Connector 30"/>
              <p:cNvCxnSpPr/>
              <p:nvPr/>
            </p:nvCxnSpPr>
            <p:spPr>
              <a:xfrm>
                <a:off x="1080504" y="-748662"/>
                <a:ext cx="1078759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 rot="16200000">
                <a:off x="541125" y="-218655"/>
                <a:ext cx="1078759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/>
          <p:cNvSpPr txBox="1"/>
          <p:nvPr/>
        </p:nvSpPr>
        <p:spPr>
          <a:xfrm>
            <a:off x="5994400" y="3954966"/>
            <a:ext cx="184731" cy="2616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Rockwell"/>
              <a:cs typeface="Rockwell"/>
            </a:endParaRPr>
          </a:p>
        </p:txBody>
      </p:sp>
    </p:spTree>
    <p:extLst>
      <p:ext uri="{BB962C8B-B14F-4D97-AF65-F5344CB8AC3E}">
        <p14:creationId xmlns:p14="http://schemas.microsoft.com/office/powerpoint/2010/main" val="3944382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244" y="2039427"/>
            <a:ext cx="1079040" cy="9315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Journey</a:t>
            </a:r>
          </a:p>
        </p:txBody>
      </p:sp>
      <p:sp>
        <p:nvSpPr>
          <p:cNvPr id="94" name="Content Placeholder 9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Persona - William T </a:t>
            </a:r>
            <a:r>
              <a:rPr lang="en-US" dirty="0" err="1"/>
              <a:t>Cranda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0574" y="295513"/>
            <a:ext cx="3062692" cy="4349385"/>
          </a:xfrm>
          <a:prstGeom prst="rect">
            <a:avLst/>
          </a:prstGeom>
        </p:spPr>
      </p:pic>
      <p:sp>
        <p:nvSpPr>
          <p:cNvPr id="54" name="Shape 1331"/>
          <p:cNvSpPr/>
          <p:nvPr/>
        </p:nvSpPr>
        <p:spPr>
          <a:xfrm>
            <a:off x="426503" y="1327287"/>
            <a:ext cx="505540" cy="505541"/>
          </a:xfrm>
          <a:custGeom>
            <a:avLst/>
            <a:gdLst/>
            <a:ahLst/>
            <a:cxnLst/>
            <a:rect l="0" t="0" r="0" b="0"/>
            <a:pathLst>
              <a:path w="103" h="103" extrusionOk="0">
                <a:moveTo>
                  <a:pt x="52" y="38"/>
                </a:moveTo>
                <a:cubicBezTo>
                  <a:pt x="48" y="38"/>
                  <a:pt x="44" y="34"/>
                  <a:pt x="44" y="30"/>
                </a:cubicBezTo>
                <a:cubicBezTo>
                  <a:pt x="44" y="26"/>
                  <a:pt x="48" y="22"/>
                  <a:pt x="52" y="22"/>
                </a:cubicBezTo>
                <a:cubicBezTo>
                  <a:pt x="56" y="22"/>
                  <a:pt x="60" y="26"/>
                  <a:pt x="60" y="30"/>
                </a:cubicBezTo>
                <a:cubicBezTo>
                  <a:pt x="60" y="34"/>
                  <a:pt x="56" y="38"/>
                  <a:pt x="52" y="38"/>
                </a:cubicBezTo>
                <a:close/>
                <a:moveTo>
                  <a:pt x="59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45"/>
                  <a:pt x="45" y="45"/>
                  <a:pt x="45" y="45"/>
                </a:cubicBezTo>
                <a:cubicBezTo>
                  <a:pt x="59" y="45"/>
                  <a:pt x="59" y="45"/>
                  <a:pt x="59" y="45"/>
                </a:cubicBezTo>
                <a:lnTo>
                  <a:pt x="59" y="79"/>
                </a:lnTo>
                <a:close/>
                <a:moveTo>
                  <a:pt x="52" y="0"/>
                </a:moveTo>
                <a:cubicBezTo>
                  <a:pt x="23" y="0"/>
                  <a:pt x="0" y="23"/>
                  <a:pt x="0" y="51"/>
                </a:cubicBezTo>
                <a:cubicBezTo>
                  <a:pt x="0" y="80"/>
                  <a:pt x="23" y="103"/>
                  <a:pt x="52" y="103"/>
                </a:cubicBezTo>
                <a:cubicBezTo>
                  <a:pt x="80" y="103"/>
                  <a:pt x="103" y="80"/>
                  <a:pt x="103" y="51"/>
                </a:cubicBezTo>
                <a:cubicBezTo>
                  <a:pt x="103" y="23"/>
                  <a:pt x="80" y="0"/>
                  <a:pt x="52" y="0"/>
                </a:cubicBezTo>
                <a:close/>
                <a:moveTo>
                  <a:pt x="52" y="10"/>
                </a:moveTo>
                <a:cubicBezTo>
                  <a:pt x="75" y="10"/>
                  <a:pt x="93" y="29"/>
                  <a:pt x="93" y="51"/>
                </a:cubicBezTo>
                <a:cubicBezTo>
                  <a:pt x="93" y="74"/>
                  <a:pt x="75" y="93"/>
                  <a:pt x="52" y="93"/>
                </a:cubicBezTo>
                <a:cubicBezTo>
                  <a:pt x="29" y="93"/>
                  <a:pt x="10" y="74"/>
                  <a:pt x="10" y="51"/>
                </a:cubicBezTo>
                <a:cubicBezTo>
                  <a:pt x="10" y="29"/>
                  <a:pt x="29" y="10"/>
                  <a:pt x="52" y="10"/>
                </a:cubicBezTo>
                <a:close/>
              </a:path>
            </a:pathLst>
          </a:custGeom>
          <a:solidFill>
            <a:srgbClr val="1B78B9"/>
          </a:solidFill>
          <a:ln>
            <a:noFill/>
          </a:ln>
        </p:spPr>
        <p:txBody>
          <a:bodyPr lIns="101600" tIns="50800" rIns="101600" bIns="50800" anchor="t" anchorCtr="0">
            <a:noAutofit/>
          </a:bodyPr>
          <a:lstStyle/>
          <a:p>
            <a:pPr defTabSz="914400"/>
            <a:endParaRPr sz="1600" kern="0">
              <a:solidFill>
                <a:srgbClr val="44546A"/>
              </a:solidFill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29809" y="1449252"/>
            <a:ext cx="2681057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Born: 9th April 1972</a:t>
            </a:r>
          </a:p>
        </p:txBody>
      </p:sp>
      <p:sp>
        <p:nvSpPr>
          <p:cNvPr id="56" name="Shape 1331"/>
          <p:cNvSpPr/>
          <p:nvPr/>
        </p:nvSpPr>
        <p:spPr>
          <a:xfrm>
            <a:off x="408635" y="1954907"/>
            <a:ext cx="505540" cy="505541"/>
          </a:xfrm>
          <a:custGeom>
            <a:avLst/>
            <a:gdLst/>
            <a:ahLst/>
            <a:cxnLst/>
            <a:rect l="0" t="0" r="0" b="0"/>
            <a:pathLst>
              <a:path w="103" h="103" extrusionOk="0">
                <a:moveTo>
                  <a:pt x="52" y="38"/>
                </a:moveTo>
                <a:cubicBezTo>
                  <a:pt x="48" y="38"/>
                  <a:pt x="44" y="34"/>
                  <a:pt x="44" y="30"/>
                </a:cubicBezTo>
                <a:cubicBezTo>
                  <a:pt x="44" y="26"/>
                  <a:pt x="48" y="22"/>
                  <a:pt x="52" y="22"/>
                </a:cubicBezTo>
                <a:cubicBezTo>
                  <a:pt x="56" y="22"/>
                  <a:pt x="60" y="26"/>
                  <a:pt x="60" y="30"/>
                </a:cubicBezTo>
                <a:cubicBezTo>
                  <a:pt x="60" y="34"/>
                  <a:pt x="56" y="38"/>
                  <a:pt x="52" y="38"/>
                </a:cubicBezTo>
                <a:close/>
                <a:moveTo>
                  <a:pt x="59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45"/>
                  <a:pt x="45" y="45"/>
                  <a:pt x="45" y="45"/>
                </a:cubicBezTo>
                <a:cubicBezTo>
                  <a:pt x="59" y="45"/>
                  <a:pt x="59" y="45"/>
                  <a:pt x="59" y="45"/>
                </a:cubicBezTo>
                <a:lnTo>
                  <a:pt x="59" y="79"/>
                </a:lnTo>
                <a:close/>
                <a:moveTo>
                  <a:pt x="52" y="0"/>
                </a:moveTo>
                <a:cubicBezTo>
                  <a:pt x="23" y="0"/>
                  <a:pt x="0" y="23"/>
                  <a:pt x="0" y="51"/>
                </a:cubicBezTo>
                <a:cubicBezTo>
                  <a:pt x="0" y="80"/>
                  <a:pt x="23" y="103"/>
                  <a:pt x="52" y="103"/>
                </a:cubicBezTo>
                <a:cubicBezTo>
                  <a:pt x="80" y="103"/>
                  <a:pt x="103" y="80"/>
                  <a:pt x="103" y="51"/>
                </a:cubicBezTo>
                <a:cubicBezTo>
                  <a:pt x="103" y="23"/>
                  <a:pt x="80" y="0"/>
                  <a:pt x="52" y="0"/>
                </a:cubicBezTo>
                <a:close/>
                <a:moveTo>
                  <a:pt x="52" y="10"/>
                </a:moveTo>
                <a:cubicBezTo>
                  <a:pt x="75" y="10"/>
                  <a:pt x="93" y="29"/>
                  <a:pt x="93" y="51"/>
                </a:cubicBezTo>
                <a:cubicBezTo>
                  <a:pt x="93" y="74"/>
                  <a:pt x="75" y="93"/>
                  <a:pt x="52" y="93"/>
                </a:cubicBezTo>
                <a:cubicBezTo>
                  <a:pt x="29" y="93"/>
                  <a:pt x="10" y="74"/>
                  <a:pt x="10" y="51"/>
                </a:cubicBezTo>
                <a:cubicBezTo>
                  <a:pt x="10" y="29"/>
                  <a:pt x="29" y="10"/>
                  <a:pt x="52" y="10"/>
                </a:cubicBezTo>
                <a:close/>
              </a:path>
            </a:pathLst>
          </a:custGeom>
          <a:solidFill>
            <a:srgbClr val="1B78B9"/>
          </a:solidFill>
          <a:ln>
            <a:noFill/>
          </a:ln>
        </p:spPr>
        <p:txBody>
          <a:bodyPr lIns="101600" tIns="50800" rIns="101600" bIns="50800" anchor="t" anchorCtr="0">
            <a:noAutofit/>
          </a:bodyPr>
          <a:lstStyle/>
          <a:p>
            <a:pPr defTabSz="914400"/>
            <a:endParaRPr sz="1600" kern="0">
              <a:solidFill>
                <a:srgbClr val="44546A"/>
              </a:solidFill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029809" y="4147917"/>
            <a:ext cx="305392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Very disorganized</a:t>
            </a:r>
          </a:p>
        </p:txBody>
      </p:sp>
      <p:sp>
        <p:nvSpPr>
          <p:cNvPr id="58" name="Shape 1331"/>
          <p:cNvSpPr/>
          <p:nvPr/>
        </p:nvSpPr>
        <p:spPr>
          <a:xfrm>
            <a:off x="408410" y="2616694"/>
            <a:ext cx="505540" cy="505541"/>
          </a:xfrm>
          <a:custGeom>
            <a:avLst/>
            <a:gdLst/>
            <a:ahLst/>
            <a:cxnLst/>
            <a:rect l="0" t="0" r="0" b="0"/>
            <a:pathLst>
              <a:path w="103" h="103" extrusionOk="0">
                <a:moveTo>
                  <a:pt x="52" y="38"/>
                </a:moveTo>
                <a:cubicBezTo>
                  <a:pt x="48" y="38"/>
                  <a:pt x="44" y="34"/>
                  <a:pt x="44" y="30"/>
                </a:cubicBezTo>
                <a:cubicBezTo>
                  <a:pt x="44" y="26"/>
                  <a:pt x="48" y="22"/>
                  <a:pt x="52" y="22"/>
                </a:cubicBezTo>
                <a:cubicBezTo>
                  <a:pt x="56" y="22"/>
                  <a:pt x="60" y="26"/>
                  <a:pt x="60" y="30"/>
                </a:cubicBezTo>
                <a:cubicBezTo>
                  <a:pt x="60" y="34"/>
                  <a:pt x="56" y="38"/>
                  <a:pt x="52" y="38"/>
                </a:cubicBezTo>
                <a:close/>
                <a:moveTo>
                  <a:pt x="59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45"/>
                  <a:pt x="45" y="45"/>
                  <a:pt x="45" y="45"/>
                </a:cubicBezTo>
                <a:cubicBezTo>
                  <a:pt x="59" y="45"/>
                  <a:pt x="59" y="45"/>
                  <a:pt x="59" y="45"/>
                </a:cubicBezTo>
                <a:lnTo>
                  <a:pt x="59" y="79"/>
                </a:lnTo>
                <a:close/>
                <a:moveTo>
                  <a:pt x="52" y="0"/>
                </a:moveTo>
                <a:cubicBezTo>
                  <a:pt x="23" y="0"/>
                  <a:pt x="0" y="23"/>
                  <a:pt x="0" y="51"/>
                </a:cubicBezTo>
                <a:cubicBezTo>
                  <a:pt x="0" y="80"/>
                  <a:pt x="23" y="103"/>
                  <a:pt x="52" y="103"/>
                </a:cubicBezTo>
                <a:cubicBezTo>
                  <a:pt x="80" y="103"/>
                  <a:pt x="103" y="80"/>
                  <a:pt x="103" y="51"/>
                </a:cubicBezTo>
                <a:cubicBezTo>
                  <a:pt x="103" y="23"/>
                  <a:pt x="80" y="0"/>
                  <a:pt x="52" y="0"/>
                </a:cubicBezTo>
                <a:close/>
                <a:moveTo>
                  <a:pt x="52" y="10"/>
                </a:moveTo>
                <a:cubicBezTo>
                  <a:pt x="75" y="10"/>
                  <a:pt x="93" y="29"/>
                  <a:pt x="93" y="51"/>
                </a:cubicBezTo>
                <a:cubicBezTo>
                  <a:pt x="93" y="74"/>
                  <a:pt x="75" y="93"/>
                  <a:pt x="52" y="93"/>
                </a:cubicBezTo>
                <a:cubicBezTo>
                  <a:pt x="29" y="93"/>
                  <a:pt x="10" y="74"/>
                  <a:pt x="10" y="51"/>
                </a:cubicBezTo>
                <a:cubicBezTo>
                  <a:pt x="10" y="29"/>
                  <a:pt x="29" y="10"/>
                  <a:pt x="52" y="10"/>
                </a:cubicBezTo>
                <a:close/>
              </a:path>
            </a:pathLst>
          </a:custGeom>
          <a:solidFill>
            <a:srgbClr val="1B78B9"/>
          </a:solidFill>
          <a:ln>
            <a:noFill/>
          </a:ln>
        </p:spPr>
        <p:txBody>
          <a:bodyPr lIns="101600" tIns="50800" rIns="101600" bIns="50800" anchor="t" anchorCtr="0">
            <a:noAutofit/>
          </a:bodyPr>
          <a:lstStyle/>
          <a:p>
            <a:pPr defTabSz="914400"/>
            <a:endParaRPr sz="1600" kern="0">
              <a:solidFill>
                <a:srgbClr val="44546A"/>
              </a:solidFill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59" name="Shape 1331"/>
          <p:cNvSpPr/>
          <p:nvPr/>
        </p:nvSpPr>
        <p:spPr>
          <a:xfrm>
            <a:off x="408410" y="3321323"/>
            <a:ext cx="505540" cy="505541"/>
          </a:xfrm>
          <a:custGeom>
            <a:avLst/>
            <a:gdLst/>
            <a:ahLst/>
            <a:cxnLst/>
            <a:rect l="0" t="0" r="0" b="0"/>
            <a:pathLst>
              <a:path w="103" h="103" extrusionOk="0">
                <a:moveTo>
                  <a:pt x="52" y="38"/>
                </a:moveTo>
                <a:cubicBezTo>
                  <a:pt x="48" y="38"/>
                  <a:pt x="44" y="34"/>
                  <a:pt x="44" y="30"/>
                </a:cubicBezTo>
                <a:cubicBezTo>
                  <a:pt x="44" y="26"/>
                  <a:pt x="48" y="22"/>
                  <a:pt x="52" y="22"/>
                </a:cubicBezTo>
                <a:cubicBezTo>
                  <a:pt x="56" y="22"/>
                  <a:pt x="60" y="26"/>
                  <a:pt x="60" y="30"/>
                </a:cubicBezTo>
                <a:cubicBezTo>
                  <a:pt x="60" y="34"/>
                  <a:pt x="56" y="38"/>
                  <a:pt x="52" y="38"/>
                </a:cubicBezTo>
                <a:close/>
                <a:moveTo>
                  <a:pt x="59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45"/>
                  <a:pt x="45" y="45"/>
                  <a:pt x="45" y="45"/>
                </a:cubicBezTo>
                <a:cubicBezTo>
                  <a:pt x="59" y="45"/>
                  <a:pt x="59" y="45"/>
                  <a:pt x="59" y="45"/>
                </a:cubicBezTo>
                <a:lnTo>
                  <a:pt x="59" y="79"/>
                </a:lnTo>
                <a:close/>
                <a:moveTo>
                  <a:pt x="52" y="0"/>
                </a:moveTo>
                <a:cubicBezTo>
                  <a:pt x="23" y="0"/>
                  <a:pt x="0" y="23"/>
                  <a:pt x="0" y="51"/>
                </a:cubicBezTo>
                <a:cubicBezTo>
                  <a:pt x="0" y="80"/>
                  <a:pt x="23" y="103"/>
                  <a:pt x="52" y="103"/>
                </a:cubicBezTo>
                <a:cubicBezTo>
                  <a:pt x="80" y="103"/>
                  <a:pt x="103" y="80"/>
                  <a:pt x="103" y="51"/>
                </a:cubicBezTo>
                <a:cubicBezTo>
                  <a:pt x="103" y="23"/>
                  <a:pt x="80" y="0"/>
                  <a:pt x="52" y="0"/>
                </a:cubicBezTo>
                <a:close/>
                <a:moveTo>
                  <a:pt x="52" y="10"/>
                </a:moveTo>
                <a:cubicBezTo>
                  <a:pt x="75" y="10"/>
                  <a:pt x="93" y="29"/>
                  <a:pt x="93" y="51"/>
                </a:cubicBezTo>
                <a:cubicBezTo>
                  <a:pt x="93" y="74"/>
                  <a:pt x="75" y="93"/>
                  <a:pt x="52" y="93"/>
                </a:cubicBezTo>
                <a:cubicBezTo>
                  <a:pt x="29" y="93"/>
                  <a:pt x="10" y="74"/>
                  <a:pt x="10" y="51"/>
                </a:cubicBezTo>
                <a:cubicBezTo>
                  <a:pt x="10" y="29"/>
                  <a:pt x="29" y="10"/>
                  <a:pt x="52" y="10"/>
                </a:cubicBezTo>
                <a:close/>
              </a:path>
            </a:pathLst>
          </a:custGeom>
          <a:solidFill>
            <a:srgbClr val="1B78B9"/>
          </a:solidFill>
          <a:ln>
            <a:noFill/>
          </a:ln>
        </p:spPr>
        <p:txBody>
          <a:bodyPr lIns="101600" tIns="50800" rIns="101600" bIns="50800" anchor="t" anchorCtr="0">
            <a:noAutofit/>
          </a:bodyPr>
          <a:lstStyle/>
          <a:p>
            <a:pPr defTabSz="914400"/>
            <a:endParaRPr sz="1600" kern="0">
              <a:solidFill>
                <a:srgbClr val="44546A"/>
              </a:solidFill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65" name="Shape 1331"/>
          <p:cNvSpPr/>
          <p:nvPr/>
        </p:nvSpPr>
        <p:spPr>
          <a:xfrm>
            <a:off x="399420" y="4025952"/>
            <a:ext cx="505540" cy="505541"/>
          </a:xfrm>
          <a:custGeom>
            <a:avLst/>
            <a:gdLst/>
            <a:ahLst/>
            <a:cxnLst/>
            <a:rect l="0" t="0" r="0" b="0"/>
            <a:pathLst>
              <a:path w="103" h="103" extrusionOk="0">
                <a:moveTo>
                  <a:pt x="52" y="38"/>
                </a:moveTo>
                <a:cubicBezTo>
                  <a:pt x="48" y="38"/>
                  <a:pt x="44" y="34"/>
                  <a:pt x="44" y="30"/>
                </a:cubicBezTo>
                <a:cubicBezTo>
                  <a:pt x="44" y="26"/>
                  <a:pt x="48" y="22"/>
                  <a:pt x="52" y="22"/>
                </a:cubicBezTo>
                <a:cubicBezTo>
                  <a:pt x="56" y="22"/>
                  <a:pt x="60" y="26"/>
                  <a:pt x="60" y="30"/>
                </a:cubicBezTo>
                <a:cubicBezTo>
                  <a:pt x="60" y="34"/>
                  <a:pt x="56" y="38"/>
                  <a:pt x="52" y="38"/>
                </a:cubicBezTo>
                <a:close/>
                <a:moveTo>
                  <a:pt x="59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45"/>
                  <a:pt x="45" y="45"/>
                  <a:pt x="45" y="45"/>
                </a:cubicBezTo>
                <a:cubicBezTo>
                  <a:pt x="59" y="45"/>
                  <a:pt x="59" y="45"/>
                  <a:pt x="59" y="45"/>
                </a:cubicBezTo>
                <a:lnTo>
                  <a:pt x="59" y="79"/>
                </a:lnTo>
                <a:close/>
                <a:moveTo>
                  <a:pt x="52" y="0"/>
                </a:moveTo>
                <a:cubicBezTo>
                  <a:pt x="23" y="0"/>
                  <a:pt x="0" y="23"/>
                  <a:pt x="0" y="51"/>
                </a:cubicBezTo>
                <a:cubicBezTo>
                  <a:pt x="0" y="80"/>
                  <a:pt x="23" y="103"/>
                  <a:pt x="52" y="103"/>
                </a:cubicBezTo>
                <a:cubicBezTo>
                  <a:pt x="80" y="103"/>
                  <a:pt x="103" y="80"/>
                  <a:pt x="103" y="51"/>
                </a:cubicBezTo>
                <a:cubicBezTo>
                  <a:pt x="103" y="23"/>
                  <a:pt x="80" y="0"/>
                  <a:pt x="52" y="0"/>
                </a:cubicBezTo>
                <a:close/>
                <a:moveTo>
                  <a:pt x="52" y="10"/>
                </a:moveTo>
                <a:cubicBezTo>
                  <a:pt x="75" y="10"/>
                  <a:pt x="93" y="29"/>
                  <a:pt x="93" y="51"/>
                </a:cubicBezTo>
                <a:cubicBezTo>
                  <a:pt x="93" y="74"/>
                  <a:pt x="75" y="93"/>
                  <a:pt x="52" y="93"/>
                </a:cubicBezTo>
                <a:cubicBezTo>
                  <a:pt x="29" y="93"/>
                  <a:pt x="10" y="74"/>
                  <a:pt x="10" y="51"/>
                </a:cubicBezTo>
                <a:cubicBezTo>
                  <a:pt x="10" y="29"/>
                  <a:pt x="29" y="10"/>
                  <a:pt x="52" y="10"/>
                </a:cubicBezTo>
                <a:close/>
              </a:path>
            </a:pathLst>
          </a:custGeom>
          <a:solidFill>
            <a:srgbClr val="1B78B9"/>
          </a:solidFill>
          <a:ln>
            <a:noFill/>
          </a:ln>
        </p:spPr>
        <p:txBody>
          <a:bodyPr lIns="101600" tIns="50800" rIns="101600" bIns="50800" anchor="t" anchorCtr="0">
            <a:noAutofit/>
          </a:bodyPr>
          <a:lstStyle/>
          <a:p>
            <a:pPr defTabSz="914400"/>
            <a:endParaRPr sz="1600" kern="0">
              <a:solidFill>
                <a:srgbClr val="44546A"/>
              </a:solidFill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029809" y="2039427"/>
            <a:ext cx="305392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Collects rare teapots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029809" y="2693957"/>
            <a:ext cx="305392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He has just bought his first smart phone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029809" y="3414937"/>
            <a:ext cx="305392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Owns his own home and car</a:t>
            </a:r>
          </a:p>
        </p:txBody>
      </p:sp>
    </p:spTree>
    <p:extLst>
      <p:ext uri="{BB962C8B-B14F-4D97-AF65-F5344CB8AC3E}">
        <p14:creationId xmlns:p14="http://schemas.microsoft.com/office/powerpoint/2010/main" val="1676292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June 2014</a:t>
            </a:r>
          </a:p>
        </p:txBody>
      </p:sp>
      <p:sp>
        <p:nvSpPr>
          <p:cNvPr id="94" name="Content Placeholder 9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William T </a:t>
            </a:r>
            <a:r>
              <a:rPr lang="en-US" dirty="0" err="1"/>
              <a:t>Cranda</a:t>
            </a:r>
            <a:r>
              <a:rPr lang="en-US" dirty="0"/>
              <a:t> and Allstate (In the old world)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92043" y="2793433"/>
            <a:ext cx="1054568" cy="960730"/>
            <a:chOff x="2603031" y="2880593"/>
            <a:chExt cx="2218410" cy="2071600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0013587">
              <a:off x="2603031" y="3800206"/>
              <a:ext cx="777710" cy="671423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82896" y="2880593"/>
              <a:ext cx="1838545" cy="2071600"/>
            </a:xfrm>
            <a:prstGeom prst="rect">
              <a:avLst/>
            </a:prstGeom>
          </p:spPr>
        </p:pic>
      </p:grpSp>
      <p:sp>
        <p:nvSpPr>
          <p:cNvPr id="15" name="Oval Callout 14"/>
          <p:cNvSpPr/>
          <p:nvPr/>
        </p:nvSpPr>
        <p:spPr>
          <a:xfrm>
            <a:off x="611732" y="1211823"/>
            <a:ext cx="1872085" cy="1428214"/>
          </a:xfrm>
          <a:prstGeom prst="wedgeEllipseCallou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none" lIns="7200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Rockwell"/>
                <a:cs typeface="Rockwell"/>
              </a:rPr>
              <a:t>I want to insure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Rockwell"/>
                <a:cs typeface="Rockwell"/>
              </a:rPr>
              <a:t> my car, I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Rockwell"/>
                <a:cs typeface="Rockwell"/>
              </a:rPr>
              <a:t>Shall go see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Rockwell"/>
                <a:cs typeface="Rockwell"/>
              </a:rPr>
              <a:t> my Allstate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Rockwell"/>
                <a:cs typeface="Rockwell"/>
              </a:rPr>
              <a:t>Agent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926" y="3719457"/>
            <a:ext cx="1653283" cy="1239962"/>
          </a:xfrm>
          <a:prstGeom prst="rect">
            <a:avLst/>
          </a:prstGeom>
        </p:spPr>
      </p:pic>
      <p:sp>
        <p:nvSpPr>
          <p:cNvPr id="11" name="Oval Callout 10"/>
          <p:cNvSpPr/>
          <p:nvPr/>
        </p:nvSpPr>
        <p:spPr>
          <a:xfrm>
            <a:off x="2099367" y="2275419"/>
            <a:ext cx="2037626" cy="1168539"/>
          </a:xfrm>
          <a:prstGeom prst="wedgeEllipseCallou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none" lIns="7200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Rockwell"/>
                <a:cs typeface="Rockwell"/>
              </a:rPr>
              <a:t>I can also 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Rockwell"/>
                <a:cs typeface="Rockwell"/>
              </a:rPr>
              <a:t>cross-sell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Rockwell"/>
                <a:cs typeface="Rockwell"/>
              </a:rPr>
              <a:t>you 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Rockwell"/>
                <a:cs typeface="Rockwell"/>
              </a:rPr>
              <a:t>home Insurance!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136993" y="1455288"/>
            <a:ext cx="1455939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First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Call </a:t>
            </a: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to ICS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Rockwell"/>
              <a:cs typeface="Rockwel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15481" y="3739346"/>
            <a:ext cx="1455939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Second Call to ICS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408" y="3597318"/>
            <a:ext cx="5694536" cy="116644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136" y="1267566"/>
            <a:ext cx="4825225" cy="128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23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412967">
            <a:off x="4102471" y="3123654"/>
            <a:ext cx="1079040" cy="9315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June 2014</a:t>
            </a:r>
          </a:p>
        </p:txBody>
      </p:sp>
      <p:sp>
        <p:nvSpPr>
          <p:cNvPr id="94" name="Content Placeholder 9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William T </a:t>
            </a:r>
            <a:r>
              <a:rPr lang="en-US" dirty="0" err="1"/>
              <a:t>Cranda</a:t>
            </a:r>
            <a:r>
              <a:rPr lang="en-US" dirty="0"/>
              <a:t> and Allstate (In the old world)</a:t>
            </a:r>
          </a:p>
        </p:txBody>
      </p:sp>
      <p:sp>
        <p:nvSpPr>
          <p:cNvPr id="10" name="Shape 1331"/>
          <p:cNvSpPr/>
          <p:nvPr/>
        </p:nvSpPr>
        <p:spPr>
          <a:xfrm>
            <a:off x="426503" y="1327287"/>
            <a:ext cx="505540" cy="505541"/>
          </a:xfrm>
          <a:custGeom>
            <a:avLst/>
            <a:gdLst/>
            <a:ahLst/>
            <a:cxnLst/>
            <a:rect l="0" t="0" r="0" b="0"/>
            <a:pathLst>
              <a:path w="103" h="103" extrusionOk="0">
                <a:moveTo>
                  <a:pt x="52" y="38"/>
                </a:moveTo>
                <a:cubicBezTo>
                  <a:pt x="48" y="38"/>
                  <a:pt x="44" y="34"/>
                  <a:pt x="44" y="30"/>
                </a:cubicBezTo>
                <a:cubicBezTo>
                  <a:pt x="44" y="26"/>
                  <a:pt x="48" y="22"/>
                  <a:pt x="52" y="22"/>
                </a:cubicBezTo>
                <a:cubicBezTo>
                  <a:pt x="56" y="22"/>
                  <a:pt x="60" y="26"/>
                  <a:pt x="60" y="30"/>
                </a:cubicBezTo>
                <a:cubicBezTo>
                  <a:pt x="60" y="34"/>
                  <a:pt x="56" y="38"/>
                  <a:pt x="52" y="38"/>
                </a:cubicBezTo>
                <a:close/>
                <a:moveTo>
                  <a:pt x="59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45"/>
                  <a:pt x="45" y="45"/>
                  <a:pt x="45" y="45"/>
                </a:cubicBezTo>
                <a:cubicBezTo>
                  <a:pt x="59" y="45"/>
                  <a:pt x="59" y="45"/>
                  <a:pt x="59" y="45"/>
                </a:cubicBezTo>
                <a:lnTo>
                  <a:pt x="59" y="79"/>
                </a:lnTo>
                <a:close/>
                <a:moveTo>
                  <a:pt x="52" y="0"/>
                </a:moveTo>
                <a:cubicBezTo>
                  <a:pt x="23" y="0"/>
                  <a:pt x="0" y="23"/>
                  <a:pt x="0" y="51"/>
                </a:cubicBezTo>
                <a:cubicBezTo>
                  <a:pt x="0" y="80"/>
                  <a:pt x="23" y="103"/>
                  <a:pt x="52" y="103"/>
                </a:cubicBezTo>
                <a:cubicBezTo>
                  <a:pt x="80" y="103"/>
                  <a:pt x="103" y="80"/>
                  <a:pt x="103" y="51"/>
                </a:cubicBezTo>
                <a:cubicBezTo>
                  <a:pt x="103" y="23"/>
                  <a:pt x="80" y="0"/>
                  <a:pt x="52" y="0"/>
                </a:cubicBezTo>
                <a:close/>
                <a:moveTo>
                  <a:pt x="52" y="10"/>
                </a:moveTo>
                <a:cubicBezTo>
                  <a:pt x="75" y="10"/>
                  <a:pt x="93" y="29"/>
                  <a:pt x="93" y="51"/>
                </a:cubicBezTo>
                <a:cubicBezTo>
                  <a:pt x="93" y="74"/>
                  <a:pt x="75" y="93"/>
                  <a:pt x="52" y="93"/>
                </a:cubicBezTo>
                <a:cubicBezTo>
                  <a:pt x="29" y="93"/>
                  <a:pt x="10" y="74"/>
                  <a:pt x="10" y="51"/>
                </a:cubicBezTo>
                <a:cubicBezTo>
                  <a:pt x="10" y="29"/>
                  <a:pt x="29" y="10"/>
                  <a:pt x="52" y="10"/>
                </a:cubicBezTo>
                <a:close/>
              </a:path>
            </a:pathLst>
          </a:custGeom>
          <a:solidFill>
            <a:srgbClr val="1B78B9"/>
          </a:solidFill>
          <a:ln>
            <a:noFill/>
          </a:ln>
        </p:spPr>
        <p:txBody>
          <a:bodyPr lIns="101600" tIns="50800" rIns="101600" bIns="50800" anchor="t" anchorCtr="0">
            <a:noAutofit/>
          </a:bodyPr>
          <a:lstStyle/>
          <a:p>
            <a:pPr defTabSz="914400"/>
            <a:endParaRPr sz="1600" kern="0">
              <a:solidFill>
                <a:srgbClr val="44546A"/>
              </a:solidFill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29809" y="1449252"/>
            <a:ext cx="300953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William is now </a:t>
            </a: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a Current Customer in ICS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Rockwell"/>
              <a:cs typeface="Rockwell"/>
            </a:endParaRPr>
          </a:p>
        </p:txBody>
      </p:sp>
      <p:sp>
        <p:nvSpPr>
          <p:cNvPr id="13" name="Shape 1331"/>
          <p:cNvSpPr/>
          <p:nvPr/>
        </p:nvSpPr>
        <p:spPr>
          <a:xfrm>
            <a:off x="408635" y="1954907"/>
            <a:ext cx="505540" cy="505541"/>
          </a:xfrm>
          <a:custGeom>
            <a:avLst/>
            <a:gdLst/>
            <a:ahLst/>
            <a:cxnLst/>
            <a:rect l="0" t="0" r="0" b="0"/>
            <a:pathLst>
              <a:path w="103" h="103" extrusionOk="0">
                <a:moveTo>
                  <a:pt x="52" y="38"/>
                </a:moveTo>
                <a:cubicBezTo>
                  <a:pt x="48" y="38"/>
                  <a:pt x="44" y="34"/>
                  <a:pt x="44" y="30"/>
                </a:cubicBezTo>
                <a:cubicBezTo>
                  <a:pt x="44" y="26"/>
                  <a:pt x="48" y="22"/>
                  <a:pt x="52" y="22"/>
                </a:cubicBezTo>
                <a:cubicBezTo>
                  <a:pt x="56" y="22"/>
                  <a:pt x="60" y="26"/>
                  <a:pt x="60" y="30"/>
                </a:cubicBezTo>
                <a:cubicBezTo>
                  <a:pt x="60" y="34"/>
                  <a:pt x="56" y="38"/>
                  <a:pt x="52" y="38"/>
                </a:cubicBezTo>
                <a:close/>
                <a:moveTo>
                  <a:pt x="59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45"/>
                  <a:pt x="45" y="45"/>
                  <a:pt x="45" y="45"/>
                </a:cubicBezTo>
                <a:cubicBezTo>
                  <a:pt x="59" y="45"/>
                  <a:pt x="59" y="45"/>
                  <a:pt x="59" y="45"/>
                </a:cubicBezTo>
                <a:lnTo>
                  <a:pt x="59" y="79"/>
                </a:lnTo>
                <a:close/>
                <a:moveTo>
                  <a:pt x="52" y="0"/>
                </a:moveTo>
                <a:cubicBezTo>
                  <a:pt x="23" y="0"/>
                  <a:pt x="0" y="23"/>
                  <a:pt x="0" y="51"/>
                </a:cubicBezTo>
                <a:cubicBezTo>
                  <a:pt x="0" y="80"/>
                  <a:pt x="23" y="103"/>
                  <a:pt x="52" y="103"/>
                </a:cubicBezTo>
                <a:cubicBezTo>
                  <a:pt x="80" y="103"/>
                  <a:pt x="103" y="80"/>
                  <a:pt x="103" y="51"/>
                </a:cubicBezTo>
                <a:cubicBezTo>
                  <a:pt x="103" y="23"/>
                  <a:pt x="80" y="0"/>
                  <a:pt x="52" y="0"/>
                </a:cubicBezTo>
                <a:close/>
                <a:moveTo>
                  <a:pt x="52" y="10"/>
                </a:moveTo>
                <a:cubicBezTo>
                  <a:pt x="75" y="10"/>
                  <a:pt x="93" y="29"/>
                  <a:pt x="93" y="51"/>
                </a:cubicBezTo>
                <a:cubicBezTo>
                  <a:pt x="93" y="74"/>
                  <a:pt x="75" y="93"/>
                  <a:pt x="52" y="93"/>
                </a:cubicBezTo>
                <a:cubicBezTo>
                  <a:pt x="29" y="93"/>
                  <a:pt x="10" y="74"/>
                  <a:pt x="10" y="51"/>
                </a:cubicBezTo>
                <a:cubicBezTo>
                  <a:pt x="10" y="29"/>
                  <a:pt x="29" y="10"/>
                  <a:pt x="52" y="10"/>
                </a:cubicBezTo>
                <a:close/>
              </a:path>
            </a:pathLst>
          </a:custGeom>
          <a:solidFill>
            <a:srgbClr val="1B78B9"/>
          </a:solidFill>
          <a:ln>
            <a:noFill/>
          </a:ln>
        </p:spPr>
        <p:txBody>
          <a:bodyPr lIns="101600" tIns="50800" rIns="101600" bIns="50800" anchor="t" anchorCtr="0">
            <a:noAutofit/>
          </a:bodyPr>
          <a:lstStyle/>
          <a:p>
            <a:pPr defTabSz="914400"/>
            <a:endParaRPr sz="1600" kern="0">
              <a:solidFill>
                <a:srgbClr val="44546A"/>
              </a:solidFill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4" name="Shape 1331"/>
          <p:cNvSpPr/>
          <p:nvPr/>
        </p:nvSpPr>
        <p:spPr>
          <a:xfrm>
            <a:off x="408410" y="2616694"/>
            <a:ext cx="505540" cy="505541"/>
          </a:xfrm>
          <a:custGeom>
            <a:avLst/>
            <a:gdLst/>
            <a:ahLst/>
            <a:cxnLst/>
            <a:rect l="0" t="0" r="0" b="0"/>
            <a:pathLst>
              <a:path w="103" h="103" extrusionOk="0">
                <a:moveTo>
                  <a:pt x="52" y="38"/>
                </a:moveTo>
                <a:cubicBezTo>
                  <a:pt x="48" y="38"/>
                  <a:pt x="44" y="34"/>
                  <a:pt x="44" y="30"/>
                </a:cubicBezTo>
                <a:cubicBezTo>
                  <a:pt x="44" y="26"/>
                  <a:pt x="48" y="22"/>
                  <a:pt x="52" y="22"/>
                </a:cubicBezTo>
                <a:cubicBezTo>
                  <a:pt x="56" y="22"/>
                  <a:pt x="60" y="26"/>
                  <a:pt x="60" y="30"/>
                </a:cubicBezTo>
                <a:cubicBezTo>
                  <a:pt x="60" y="34"/>
                  <a:pt x="56" y="38"/>
                  <a:pt x="52" y="38"/>
                </a:cubicBezTo>
                <a:close/>
                <a:moveTo>
                  <a:pt x="59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45"/>
                  <a:pt x="45" y="45"/>
                  <a:pt x="45" y="45"/>
                </a:cubicBezTo>
                <a:cubicBezTo>
                  <a:pt x="59" y="45"/>
                  <a:pt x="59" y="45"/>
                  <a:pt x="59" y="45"/>
                </a:cubicBezTo>
                <a:lnTo>
                  <a:pt x="59" y="79"/>
                </a:lnTo>
                <a:close/>
                <a:moveTo>
                  <a:pt x="52" y="0"/>
                </a:moveTo>
                <a:cubicBezTo>
                  <a:pt x="23" y="0"/>
                  <a:pt x="0" y="23"/>
                  <a:pt x="0" y="51"/>
                </a:cubicBezTo>
                <a:cubicBezTo>
                  <a:pt x="0" y="80"/>
                  <a:pt x="23" y="103"/>
                  <a:pt x="52" y="103"/>
                </a:cubicBezTo>
                <a:cubicBezTo>
                  <a:pt x="80" y="103"/>
                  <a:pt x="103" y="80"/>
                  <a:pt x="103" y="51"/>
                </a:cubicBezTo>
                <a:cubicBezTo>
                  <a:pt x="103" y="23"/>
                  <a:pt x="80" y="0"/>
                  <a:pt x="52" y="0"/>
                </a:cubicBezTo>
                <a:close/>
                <a:moveTo>
                  <a:pt x="52" y="10"/>
                </a:moveTo>
                <a:cubicBezTo>
                  <a:pt x="75" y="10"/>
                  <a:pt x="93" y="29"/>
                  <a:pt x="93" y="51"/>
                </a:cubicBezTo>
                <a:cubicBezTo>
                  <a:pt x="93" y="74"/>
                  <a:pt x="75" y="93"/>
                  <a:pt x="52" y="93"/>
                </a:cubicBezTo>
                <a:cubicBezTo>
                  <a:pt x="29" y="93"/>
                  <a:pt x="10" y="74"/>
                  <a:pt x="10" y="51"/>
                </a:cubicBezTo>
                <a:cubicBezTo>
                  <a:pt x="10" y="29"/>
                  <a:pt x="29" y="10"/>
                  <a:pt x="52" y="10"/>
                </a:cubicBezTo>
                <a:close/>
              </a:path>
            </a:pathLst>
          </a:custGeom>
          <a:solidFill>
            <a:srgbClr val="1B78B9"/>
          </a:solidFill>
          <a:ln>
            <a:noFill/>
          </a:ln>
        </p:spPr>
        <p:txBody>
          <a:bodyPr lIns="101600" tIns="50800" rIns="101600" bIns="50800" anchor="t" anchorCtr="0">
            <a:noAutofit/>
          </a:bodyPr>
          <a:lstStyle/>
          <a:p>
            <a:pPr defTabSz="914400"/>
            <a:endParaRPr sz="1600" kern="0">
              <a:solidFill>
                <a:srgbClr val="44546A"/>
              </a:solidFill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89378" y="3449757"/>
            <a:ext cx="340941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He is sent a stack </a:t>
            </a:r>
            <a:r>
              <a:rPr 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of paperwork that he looses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Rockwell"/>
              <a:cs typeface="Rockwell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29809" y="2738659"/>
            <a:ext cx="340941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No body cares about his teapots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851" y="1162022"/>
            <a:ext cx="1878416" cy="3432638"/>
          </a:xfrm>
          <a:prstGeom prst="rect">
            <a:avLst/>
          </a:prstGeom>
        </p:spPr>
      </p:pic>
      <p:sp>
        <p:nvSpPr>
          <p:cNvPr id="20" name="Shape 1331"/>
          <p:cNvSpPr/>
          <p:nvPr/>
        </p:nvSpPr>
        <p:spPr>
          <a:xfrm>
            <a:off x="426503" y="3321323"/>
            <a:ext cx="505540" cy="505541"/>
          </a:xfrm>
          <a:custGeom>
            <a:avLst/>
            <a:gdLst/>
            <a:ahLst/>
            <a:cxnLst/>
            <a:rect l="0" t="0" r="0" b="0"/>
            <a:pathLst>
              <a:path w="103" h="103" extrusionOk="0">
                <a:moveTo>
                  <a:pt x="52" y="38"/>
                </a:moveTo>
                <a:cubicBezTo>
                  <a:pt x="48" y="38"/>
                  <a:pt x="44" y="34"/>
                  <a:pt x="44" y="30"/>
                </a:cubicBezTo>
                <a:cubicBezTo>
                  <a:pt x="44" y="26"/>
                  <a:pt x="48" y="22"/>
                  <a:pt x="52" y="22"/>
                </a:cubicBezTo>
                <a:cubicBezTo>
                  <a:pt x="56" y="22"/>
                  <a:pt x="60" y="26"/>
                  <a:pt x="60" y="30"/>
                </a:cubicBezTo>
                <a:cubicBezTo>
                  <a:pt x="60" y="34"/>
                  <a:pt x="56" y="38"/>
                  <a:pt x="52" y="38"/>
                </a:cubicBezTo>
                <a:close/>
                <a:moveTo>
                  <a:pt x="59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45"/>
                  <a:pt x="45" y="45"/>
                  <a:pt x="45" y="45"/>
                </a:cubicBezTo>
                <a:cubicBezTo>
                  <a:pt x="59" y="45"/>
                  <a:pt x="59" y="45"/>
                  <a:pt x="59" y="45"/>
                </a:cubicBezTo>
                <a:lnTo>
                  <a:pt x="59" y="79"/>
                </a:lnTo>
                <a:close/>
                <a:moveTo>
                  <a:pt x="52" y="0"/>
                </a:moveTo>
                <a:cubicBezTo>
                  <a:pt x="23" y="0"/>
                  <a:pt x="0" y="23"/>
                  <a:pt x="0" y="51"/>
                </a:cubicBezTo>
                <a:cubicBezTo>
                  <a:pt x="0" y="80"/>
                  <a:pt x="23" y="103"/>
                  <a:pt x="52" y="103"/>
                </a:cubicBezTo>
                <a:cubicBezTo>
                  <a:pt x="80" y="103"/>
                  <a:pt x="103" y="80"/>
                  <a:pt x="103" y="51"/>
                </a:cubicBezTo>
                <a:cubicBezTo>
                  <a:pt x="103" y="23"/>
                  <a:pt x="80" y="0"/>
                  <a:pt x="52" y="0"/>
                </a:cubicBezTo>
                <a:close/>
                <a:moveTo>
                  <a:pt x="52" y="10"/>
                </a:moveTo>
                <a:cubicBezTo>
                  <a:pt x="75" y="10"/>
                  <a:pt x="93" y="29"/>
                  <a:pt x="93" y="51"/>
                </a:cubicBezTo>
                <a:cubicBezTo>
                  <a:pt x="93" y="74"/>
                  <a:pt x="75" y="93"/>
                  <a:pt x="52" y="93"/>
                </a:cubicBezTo>
                <a:cubicBezTo>
                  <a:pt x="29" y="93"/>
                  <a:pt x="10" y="74"/>
                  <a:pt x="10" y="51"/>
                </a:cubicBezTo>
                <a:cubicBezTo>
                  <a:pt x="10" y="29"/>
                  <a:pt x="29" y="10"/>
                  <a:pt x="52" y="10"/>
                </a:cubicBezTo>
                <a:close/>
              </a:path>
            </a:pathLst>
          </a:custGeom>
          <a:solidFill>
            <a:srgbClr val="1B78B9"/>
          </a:solidFill>
          <a:ln>
            <a:noFill/>
          </a:ln>
        </p:spPr>
        <p:txBody>
          <a:bodyPr lIns="101600" tIns="50800" rIns="101600" bIns="50800" anchor="t" anchorCtr="0">
            <a:noAutofit/>
          </a:bodyPr>
          <a:lstStyle/>
          <a:p>
            <a:pPr defTabSz="914400"/>
            <a:endParaRPr sz="1600" kern="0">
              <a:solidFill>
                <a:srgbClr val="44546A"/>
              </a:solidFill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29809" y="2063707"/>
            <a:ext cx="3009531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ckwell"/>
                <a:cs typeface="Rockwell"/>
              </a:rPr>
              <a:t>He has a Party ID and a Policy Number</a:t>
            </a:r>
          </a:p>
        </p:txBody>
      </p:sp>
    </p:spTree>
    <p:extLst>
      <p:ext uri="{BB962C8B-B14F-4D97-AF65-F5344CB8AC3E}">
        <p14:creationId xmlns:p14="http://schemas.microsoft.com/office/powerpoint/2010/main" val="1059136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19554">
            <a:off x="2845733" y="1780532"/>
            <a:ext cx="762275" cy="6580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world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Allstate embraces New World thinking with Digital Products!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9564" y="1667321"/>
            <a:ext cx="2246364" cy="2323825"/>
          </a:xfrm>
          <a:prstGeom prst="rect">
            <a:avLst/>
          </a:prstGeom>
        </p:spPr>
      </p:pic>
      <p:sp>
        <p:nvSpPr>
          <p:cNvPr id="5" name="7-Point Star 4"/>
          <p:cNvSpPr/>
          <p:nvPr/>
        </p:nvSpPr>
        <p:spPr>
          <a:xfrm rot="829451">
            <a:off x="5721058" y="314910"/>
            <a:ext cx="2866661" cy="1903899"/>
          </a:xfrm>
          <a:prstGeom prst="star7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7200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I keep loosing </a:t>
            </a:r>
          </a:p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My Policy </a:t>
            </a:r>
          </a:p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documents!</a:t>
            </a:r>
          </a:p>
          <a:p>
            <a:pPr algn="ctr"/>
            <a:endParaRPr lang="en-US" sz="1050" b="1" dirty="0">
              <a:solidFill>
                <a:schemeClr val="bg1"/>
              </a:solidFill>
              <a:latin typeface="Rockwell"/>
              <a:cs typeface="Rockwell"/>
            </a:endParaRPr>
          </a:p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Why not keep them in</a:t>
            </a:r>
          </a:p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Your </a:t>
            </a:r>
            <a:r>
              <a:rPr lang="en-US" sz="1050" b="1" dirty="0">
                <a:solidFill>
                  <a:srgbClr val="FF0000"/>
                </a:solidFill>
                <a:latin typeface="Rockwell"/>
                <a:cs typeface="Rockwell"/>
              </a:rPr>
              <a:t>Digital Local?</a:t>
            </a:r>
          </a:p>
        </p:txBody>
      </p:sp>
      <p:sp>
        <p:nvSpPr>
          <p:cNvPr id="19" name="7-Point Star 18"/>
          <p:cNvSpPr/>
          <p:nvPr/>
        </p:nvSpPr>
        <p:spPr>
          <a:xfrm rot="20275356">
            <a:off x="328169" y="1943491"/>
            <a:ext cx="2866661" cy="2773070"/>
          </a:xfrm>
          <a:prstGeom prst="star7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7200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I am worried</a:t>
            </a:r>
          </a:p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About how much</a:t>
            </a:r>
          </a:p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My teapots will cost to insure?</a:t>
            </a:r>
          </a:p>
          <a:p>
            <a:pPr algn="ctr"/>
            <a:endParaRPr lang="en-US" sz="1050" b="1" dirty="0">
              <a:solidFill>
                <a:schemeClr val="bg1"/>
              </a:solidFill>
              <a:latin typeface="Rockwell"/>
              <a:cs typeface="Rockwell"/>
            </a:endParaRPr>
          </a:p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Why not quote them </a:t>
            </a:r>
          </a:p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Through our </a:t>
            </a:r>
            <a:r>
              <a:rPr lang="en-US" sz="1050" b="1" dirty="0">
                <a:solidFill>
                  <a:srgbClr val="FF0000"/>
                </a:solidFill>
                <a:latin typeface="Rockwell"/>
                <a:cs typeface="Rockwell"/>
              </a:rPr>
              <a:t>Most Valuable Possession </a:t>
            </a:r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tool?</a:t>
            </a:r>
            <a:endParaRPr lang="en-US" sz="1050" b="1" dirty="0">
              <a:solidFill>
                <a:srgbClr val="FF0000"/>
              </a:solidFill>
              <a:latin typeface="Rockwell"/>
              <a:cs typeface="Rockwell"/>
            </a:endParaRPr>
          </a:p>
        </p:txBody>
      </p:sp>
      <p:sp>
        <p:nvSpPr>
          <p:cNvPr id="20" name="7-Point Star 19"/>
          <p:cNvSpPr/>
          <p:nvPr/>
        </p:nvSpPr>
        <p:spPr>
          <a:xfrm rot="1540505">
            <a:off x="5979051" y="2059598"/>
            <a:ext cx="2845537" cy="2773070"/>
          </a:xfrm>
          <a:prstGeom prst="star7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7200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I’m a great driver,</a:t>
            </a:r>
          </a:p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Can my driving behaviors can me</a:t>
            </a:r>
          </a:p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Rewards?</a:t>
            </a:r>
          </a:p>
          <a:p>
            <a:pPr algn="ctr"/>
            <a:endParaRPr lang="en-US" sz="1050" b="1" dirty="0">
              <a:solidFill>
                <a:schemeClr val="bg1"/>
              </a:solidFill>
              <a:latin typeface="Rockwell"/>
              <a:cs typeface="Rockwell"/>
            </a:endParaRPr>
          </a:p>
          <a:p>
            <a:pPr algn="ctr"/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Yes, have you checked out our </a:t>
            </a:r>
            <a:r>
              <a:rPr lang="en-US" sz="1050" b="1" dirty="0" err="1">
                <a:solidFill>
                  <a:srgbClr val="FF0000"/>
                </a:solidFill>
                <a:latin typeface="Rockwell"/>
                <a:cs typeface="Rockwell"/>
              </a:rPr>
              <a:t>Drivewise</a:t>
            </a:r>
            <a:r>
              <a:rPr lang="en-US" sz="1050" b="1" dirty="0">
                <a:solidFill>
                  <a:srgbClr val="FF0000"/>
                </a:solidFill>
                <a:latin typeface="Rockwell"/>
                <a:cs typeface="Rockwell"/>
              </a:rPr>
              <a:t> Rewards </a:t>
            </a:r>
            <a:r>
              <a:rPr lang="en-US" sz="1050" b="1" dirty="0">
                <a:solidFill>
                  <a:schemeClr val="bg1"/>
                </a:solidFill>
                <a:latin typeface="Rockwell"/>
                <a:cs typeface="Rockwell"/>
              </a:rPr>
              <a:t>program?</a:t>
            </a:r>
            <a:endParaRPr lang="en-US" sz="1050" b="1" dirty="0">
              <a:solidFill>
                <a:srgbClr val="FF0000"/>
              </a:solidFill>
              <a:latin typeface="Rockwell"/>
              <a:cs typeface="Rockwell"/>
            </a:endParaRPr>
          </a:p>
        </p:txBody>
      </p:sp>
    </p:spTree>
    <p:extLst>
      <p:ext uri="{BB962C8B-B14F-4D97-AF65-F5344CB8AC3E}">
        <p14:creationId xmlns:p14="http://schemas.microsoft.com/office/powerpoint/2010/main" val="138298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world (Future vision)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6514123" y="4779964"/>
            <a:ext cx="2133600" cy="273844"/>
          </a:xfrm>
        </p:spPr>
        <p:txBody>
          <a:bodyPr/>
          <a:lstStyle/>
          <a:p>
            <a:fld id="{2066355A-084C-D24E-9AD2-7E4FC41EA627}" type="slidenum">
              <a:rPr lang="en-US" smtClean="0"/>
              <a:t>6</a:t>
            </a:fld>
            <a:endParaRPr lang="en-US" dirty="0"/>
          </a:p>
        </p:txBody>
      </p:sp>
      <p:sp>
        <p:nvSpPr>
          <p:cNvPr id="56" name="Content Placeholder 2"/>
          <p:cNvSpPr>
            <a:spLocks noGrp="1"/>
          </p:cNvSpPr>
          <p:nvPr>
            <p:ph sz="quarter" idx="13"/>
          </p:nvPr>
        </p:nvSpPr>
        <p:spPr>
          <a:xfrm>
            <a:off x="426503" y="781539"/>
            <a:ext cx="7153885" cy="312493"/>
          </a:xfrm>
        </p:spPr>
        <p:txBody>
          <a:bodyPr/>
          <a:lstStyle/>
          <a:p>
            <a:r>
              <a:rPr lang="en-US" dirty="0"/>
              <a:t>William goes to see his agent</a:t>
            </a:r>
          </a:p>
        </p:txBody>
      </p:sp>
      <p:sp>
        <p:nvSpPr>
          <p:cNvPr id="57" name="Oval Callout 56"/>
          <p:cNvSpPr/>
          <p:nvPr/>
        </p:nvSpPr>
        <p:spPr>
          <a:xfrm>
            <a:off x="6015293" y="1154571"/>
            <a:ext cx="2632430" cy="1687890"/>
          </a:xfrm>
          <a:prstGeom prst="wedgeEllipseCallou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7200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Rockwell"/>
                <a:cs typeface="Rockwell"/>
              </a:rPr>
              <a:t>I see you have a policy with us, but have you considered all these products that I can instantly see you do not have?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82" y="1267565"/>
            <a:ext cx="77216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734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317" y="541908"/>
            <a:ext cx="7154420" cy="486026"/>
          </a:xfrm>
        </p:spPr>
        <p:txBody>
          <a:bodyPr/>
          <a:lstStyle/>
          <a:p>
            <a:r>
              <a:rPr lang="en-US" dirty="0"/>
              <a:t>New world: </a:t>
            </a:r>
            <a:br>
              <a:rPr lang="en-US" dirty="0"/>
            </a:br>
            <a:r>
              <a:rPr lang="en-US" dirty="0"/>
              <a:t>Connecting to </a:t>
            </a:r>
            <a:br>
              <a:rPr lang="en-US" dirty="0"/>
            </a:br>
            <a:r>
              <a:rPr lang="en-US" dirty="0"/>
              <a:t>FEM Micro Services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6514123" y="4779964"/>
            <a:ext cx="2133600" cy="273844"/>
          </a:xfrm>
        </p:spPr>
        <p:txBody>
          <a:bodyPr/>
          <a:lstStyle/>
          <a:p>
            <a:fld id="{2066355A-084C-D24E-9AD2-7E4FC41EA627}" type="slidenum">
              <a:rPr lang="en-US" smtClean="0"/>
              <a:t>7</a:t>
            </a:fld>
            <a:endParaRPr lang="en-US" dirty="0"/>
          </a:p>
        </p:txBody>
      </p:sp>
      <p:sp>
        <p:nvSpPr>
          <p:cNvPr id="56" name="Content Placeholder 2"/>
          <p:cNvSpPr>
            <a:spLocks noGrp="1"/>
          </p:cNvSpPr>
          <p:nvPr>
            <p:ph sz="quarter" idx="13"/>
          </p:nvPr>
        </p:nvSpPr>
        <p:spPr>
          <a:xfrm>
            <a:off x="151294" y="1978372"/>
            <a:ext cx="3559571" cy="1482267"/>
          </a:xfrm>
        </p:spPr>
        <p:txBody>
          <a:bodyPr/>
          <a:lstStyle/>
          <a:p>
            <a:r>
              <a:rPr lang="en-US" dirty="0"/>
              <a:t>William’s agent walks through a basic Front End Match flow to establish that his profile is up to date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549" y="301840"/>
            <a:ext cx="6092299" cy="484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63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439" y="117960"/>
            <a:ext cx="7154420" cy="486026"/>
          </a:xfrm>
        </p:spPr>
        <p:txBody>
          <a:bodyPr/>
          <a:lstStyle/>
          <a:p>
            <a:r>
              <a:rPr lang="en-US" dirty="0"/>
              <a:t>Service Offering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6514123" y="4779964"/>
            <a:ext cx="2133600" cy="273844"/>
          </a:xfrm>
        </p:spPr>
        <p:txBody>
          <a:bodyPr/>
          <a:lstStyle/>
          <a:p>
            <a:fld id="{2066355A-084C-D24E-9AD2-7E4FC41EA627}" type="slidenum">
              <a:rPr lang="en-US" smtClean="0"/>
              <a:t>8</a:t>
            </a:fld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7893" y="678640"/>
            <a:ext cx="8744130" cy="4146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i="1" kern="1200" baseline="0">
                <a:solidFill>
                  <a:srgbClr val="7F7F7F"/>
                </a:solidFill>
                <a:latin typeface="Rockwell"/>
                <a:ea typeface="+mn-ea"/>
                <a:cs typeface="Rockwel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2"/>
                </a:solidFill>
                <a:latin typeface="Helvetica"/>
                <a:ea typeface="+mn-ea"/>
                <a:cs typeface="Helvetic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2"/>
                </a:solidFill>
                <a:latin typeface="Helvetica"/>
                <a:ea typeface="+mn-ea"/>
                <a:cs typeface="Helvetic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2"/>
                </a:solidFill>
                <a:latin typeface="Helvetica"/>
                <a:ea typeface="+mn-ea"/>
                <a:cs typeface="Helvetic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2"/>
                </a:solidFill>
                <a:latin typeface="Helvetica"/>
                <a:ea typeface="+mn-ea"/>
                <a:cs typeface="Helvetic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William’s agent talks him through the SO’s available and he decides to give MVP a try. He downloads the MVP app and creates himself an account, registering a teapot.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grpSp>
        <p:nvGrpSpPr>
          <p:cNvPr id="18" name="Group 17"/>
          <p:cNvGrpSpPr/>
          <p:nvPr/>
        </p:nvGrpSpPr>
        <p:grpSpPr>
          <a:xfrm flipH="1">
            <a:off x="585926" y="2325949"/>
            <a:ext cx="2157274" cy="2661958"/>
            <a:chOff x="4554244" y="295513"/>
            <a:chExt cx="3329022" cy="4349385"/>
          </a:xfrm>
          <a:scene3d>
            <a:camera prst="orthographicFront">
              <a:rot lat="0" lon="20699976" rev="0"/>
            </a:camera>
            <a:lightRig rig="threePt" dir="t"/>
          </a:scene3d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54244" y="2039427"/>
              <a:ext cx="1079040" cy="931571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20574" y="295513"/>
              <a:ext cx="3062692" cy="4349385"/>
            </a:xfrm>
            <a:prstGeom prst="rect">
              <a:avLst/>
            </a:prstGeom>
          </p:spPr>
        </p:pic>
      </p:grp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269" y="1167970"/>
            <a:ext cx="5900492" cy="364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43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65000"/>
          </a:schemeClr>
        </a:solidFill>
        <a:ln>
          <a:noFill/>
        </a:ln>
        <a:effectLst/>
      </a:spPr>
      <a:bodyPr rot="0" spcFirstLastPara="0" vertOverflow="overflow" horzOverflow="overflow" vert="horz" wrap="none" lIns="72000" tIns="45720" rIns="91440" bIns="45720" numCol="1" spcCol="0" rtlCol="0" fromWordArt="0" anchor="ctr" anchorCtr="0" forceAA="0" compatLnSpc="1">
        <a:prstTxWarp prst="textNoShape">
          <a:avLst/>
        </a:prstTxWarp>
        <a:spAutoFit/>
      </a:bodyPr>
      <a:lstStyle>
        <a:defPPr algn="ctr">
          <a:defRPr sz="800" b="1" dirty="0" smtClean="0">
            <a:solidFill>
              <a:schemeClr val="bg1"/>
            </a:solidFill>
            <a:latin typeface="Rockwell"/>
            <a:cs typeface="Rockwell"/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>
          <a:defRPr sz="1100" dirty="0" smtClean="0">
            <a:solidFill>
              <a:schemeClr val="tx1">
                <a:lumMod val="75000"/>
                <a:lumOff val="25000"/>
              </a:schemeClr>
            </a:solidFill>
            <a:latin typeface="Rockwell"/>
            <a:cs typeface="Rockwel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purl.org/dc/elements/1.1/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sharepoint/v3/fields"/>
    <ds:schemaRef ds:uri="http://schemas.microsoft.com/office/2006/documentManagement/typ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80336</TotalTime>
  <Words>323</Words>
  <Application>Microsoft Office PowerPoint</Application>
  <PresentationFormat>On-screen Show (16:9)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Helvetica</vt:lpstr>
      <vt:lpstr>Rockwell</vt:lpstr>
      <vt:lpstr>Office Theme</vt:lpstr>
      <vt:lpstr> Service Offering - Example</vt:lpstr>
      <vt:lpstr>Customer Journey</vt:lpstr>
      <vt:lpstr>4th June 2014</vt:lpstr>
      <vt:lpstr>4th June 2014</vt:lpstr>
      <vt:lpstr>New world</vt:lpstr>
      <vt:lpstr>New world (Future vision)</vt:lpstr>
      <vt:lpstr>New world:  Connecting to  FEM Micro Services</vt:lpstr>
      <vt:lpstr>Service Offering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DISPUTE TRACKER Bi-weekly Sponsor Update</dc:title>
  <dc:subject/>
  <dc:creator>David Bradley</dc:creator>
  <cp:keywords/>
  <dc:description/>
  <cp:lastModifiedBy>Subramanian, Srividya</cp:lastModifiedBy>
  <cp:revision>1272</cp:revision>
  <cp:lastPrinted>2017-10-06T15:07:36Z</cp:lastPrinted>
  <dcterms:created xsi:type="dcterms:W3CDTF">2010-04-12T23:12:02Z</dcterms:created>
  <dcterms:modified xsi:type="dcterms:W3CDTF">2018-08-02T13:46:13Z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